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Nunito Bold" charset="1" panose="00000000000000000000"/>
      <p:regular r:id="rId15"/>
    </p:embeddedFont>
    <p:embeddedFont>
      <p:font typeface="Open Sans Bold" charset="1" panose="020B0806030504020204"/>
      <p:regular r:id="rId16"/>
    </p:embeddedFont>
    <p:embeddedFont>
      <p:font typeface="Open Sans" charset="1" panose="020B0606030504020204"/>
      <p:regular r:id="rId17"/>
    </p:embeddedFont>
    <p:embeddedFont>
      <p:font typeface="Now" charset="1" panose="00000500000000000000"/>
      <p:regular r:id="rId18"/>
    </p:embeddedFont>
    <p:embeddedFont>
      <p:font typeface="Barlow" charset="1" panose="00000500000000000000"/>
      <p:regular r:id="rId19"/>
    </p:embeddedFont>
    <p:embeddedFont>
      <p:font typeface="Chunk Five" charset="1" panose="00000500000000000000"/>
      <p:regular r:id="rId20"/>
    </p:embeddedFont>
    <p:embeddedFont>
      <p:font typeface="Quicksand Bold" charset="1" panose="00000000000000000000"/>
      <p:regular r:id="rId21"/>
    </p:embeddedFont>
    <p:embeddedFont>
      <p:font typeface="Bebas Neue Cyrillic" charset="1" panose="02000506000000020004"/>
      <p:regular r:id="rId22"/>
    </p:embeddedFont>
    <p:embeddedFont>
      <p:font typeface="Barlow Semi-Bold" charset="1" panose="00000700000000000000"/>
      <p:regular r:id="rId23"/>
    </p:embeddedFont>
    <p:embeddedFont>
      <p:font typeface="Oswald Bold" charset="1" panose="00000800000000000000"/>
      <p:regular r:id="rId24"/>
    </p:embeddedFont>
    <p:embeddedFont>
      <p:font typeface="Tenor Sans" charset="1" panose="02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2" Target="../media/image34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12647" y="331466"/>
            <a:ext cx="5241388" cy="1686266"/>
          </a:xfrm>
          <a:custGeom>
            <a:avLst/>
            <a:gdLst/>
            <a:ahLst/>
            <a:cxnLst/>
            <a:rect r="r" b="b" t="t" l="l"/>
            <a:pathLst>
              <a:path h="1686266" w="5241388">
                <a:moveTo>
                  <a:pt x="0" y="0"/>
                </a:moveTo>
                <a:lnTo>
                  <a:pt x="5241388" y="0"/>
                </a:lnTo>
                <a:lnTo>
                  <a:pt x="5241388" y="1686266"/>
                </a:lnTo>
                <a:lnTo>
                  <a:pt x="0" y="1686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79769" y="5938533"/>
            <a:ext cx="2707145" cy="3028974"/>
          </a:xfrm>
          <a:custGeom>
            <a:avLst/>
            <a:gdLst/>
            <a:ahLst/>
            <a:cxnLst/>
            <a:rect r="r" b="b" t="t" l="l"/>
            <a:pathLst>
              <a:path h="3028974" w="2707145">
                <a:moveTo>
                  <a:pt x="0" y="0"/>
                </a:moveTo>
                <a:lnTo>
                  <a:pt x="2707145" y="0"/>
                </a:lnTo>
                <a:lnTo>
                  <a:pt x="2707145" y="3028974"/>
                </a:lnTo>
                <a:lnTo>
                  <a:pt x="0" y="3028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64483" y="1983766"/>
            <a:ext cx="11559034" cy="2548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28"/>
              </a:lnSpc>
            </a:pPr>
            <a:r>
              <a:rPr lang="en-US" sz="7306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Migración a microservicios:</a:t>
            </a:r>
          </a:p>
          <a:p>
            <a:pPr algn="ctr">
              <a:lnSpc>
                <a:spcPts val="10228"/>
              </a:lnSpc>
            </a:pPr>
            <a:r>
              <a:rPr lang="en-US" sz="7306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EcoMarket SPA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8364" y="4777417"/>
            <a:ext cx="1589127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45909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Proyecto de modernización de arquitectura sostenible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40150" y="8117492"/>
            <a:ext cx="58038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Integrantes: Vicente La Spina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04233" y="7386345"/>
            <a:ext cx="54756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Profesora: Viviana Soledad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90652" y="519085"/>
            <a:ext cx="10122923" cy="2518105"/>
            <a:chOff x="0" y="0"/>
            <a:chExt cx="2666120" cy="663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66120" cy="663205"/>
            </a:xfrm>
            <a:custGeom>
              <a:avLst/>
              <a:gdLst/>
              <a:ahLst/>
              <a:cxnLst/>
              <a:rect r="r" b="b" t="t" l="l"/>
              <a:pathLst>
                <a:path h="663205" w="2666120">
                  <a:moveTo>
                    <a:pt x="39004" y="0"/>
                  </a:moveTo>
                  <a:lnTo>
                    <a:pt x="2627115" y="0"/>
                  </a:lnTo>
                  <a:cubicBezTo>
                    <a:pt x="2637460" y="0"/>
                    <a:pt x="2647381" y="4109"/>
                    <a:pt x="2654696" y="11424"/>
                  </a:cubicBezTo>
                  <a:cubicBezTo>
                    <a:pt x="2662010" y="18739"/>
                    <a:pt x="2666120" y="28660"/>
                    <a:pt x="2666120" y="39004"/>
                  </a:cubicBezTo>
                  <a:lnTo>
                    <a:pt x="2666120" y="624200"/>
                  </a:lnTo>
                  <a:cubicBezTo>
                    <a:pt x="2666120" y="634545"/>
                    <a:pt x="2662010" y="644466"/>
                    <a:pt x="2654696" y="651781"/>
                  </a:cubicBezTo>
                  <a:cubicBezTo>
                    <a:pt x="2647381" y="659095"/>
                    <a:pt x="2637460" y="663205"/>
                    <a:pt x="2627115" y="663205"/>
                  </a:cubicBezTo>
                  <a:lnTo>
                    <a:pt x="39004" y="663205"/>
                  </a:lnTo>
                  <a:cubicBezTo>
                    <a:pt x="28660" y="663205"/>
                    <a:pt x="18739" y="659095"/>
                    <a:pt x="11424" y="651781"/>
                  </a:cubicBezTo>
                  <a:cubicBezTo>
                    <a:pt x="4109" y="644466"/>
                    <a:pt x="0" y="634545"/>
                    <a:pt x="0" y="624200"/>
                  </a:cubicBezTo>
                  <a:lnTo>
                    <a:pt x="0" y="39004"/>
                  </a:lnTo>
                  <a:cubicBezTo>
                    <a:pt x="0" y="28660"/>
                    <a:pt x="4109" y="18739"/>
                    <a:pt x="11424" y="11424"/>
                  </a:cubicBezTo>
                  <a:cubicBezTo>
                    <a:pt x="18739" y="4109"/>
                    <a:pt x="28660" y="0"/>
                    <a:pt x="39004" y="0"/>
                  </a:cubicBezTo>
                  <a:close/>
                </a:path>
              </a:pathLst>
            </a:custGeom>
            <a:solidFill>
              <a:srgbClr val="0C1E3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66120" cy="701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07738" y="4286777"/>
            <a:ext cx="6494068" cy="1808112"/>
            <a:chOff x="0" y="0"/>
            <a:chExt cx="1710372" cy="476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10372" cy="476211"/>
            </a:xfrm>
            <a:custGeom>
              <a:avLst/>
              <a:gdLst/>
              <a:ahLst/>
              <a:cxnLst/>
              <a:rect r="r" b="b" t="t" l="l"/>
              <a:pathLst>
                <a:path h="476211" w="1710372">
                  <a:moveTo>
                    <a:pt x="60800" y="0"/>
                  </a:moveTo>
                  <a:lnTo>
                    <a:pt x="1649572" y="0"/>
                  </a:lnTo>
                  <a:cubicBezTo>
                    <a:pt x="1665697" y="0"/>
                    <a:pt x="1681162" y="6406"/>
                    <a:pt x="1692564" y="17808"/>
                  </a:cubicBezTo>
                  <a:cubicBezTo>
                    <a:pt x="1703966" y="29210"/>
                    <a:pt x="1710372" y="44675"/>
                    <a:pt x="1710372" y="60800"/>
                  </a:cubicBezTo>
                  <a:lnTo>
                    <a:pt x="1710372" y="415411"/>
                  </a:lnTo>
                  <a:cubicBezTo>
                    <a:pt x="1710372" y="448990"/>
                    <a:pt x="1683151" y="476211"/>
                    <a:pt x="1649572" y="476211"/>
                  </a:cubicBezTo>
                  <a:lnTo>
                    <a:pt x="60800" y="476211"/>
                  </a:lnTo>
                  <a:cubicBezTo>
                    <a:pt x="27221" y="476211"/>
                    <a:pt x="0" y="448990"/>
                    <a:pt x="0" y="415411"/>
                  </a:cubicBezTo>
                  <a:lnTo>
                    <a:pt x="0" y="60800"/>
                  </a:lnTo>
                  <a:cubicBezTo>
                    <a:pt x="0" y="27221"/>
                    <a:pt x="27221" y="0"/>
                    <a:pt x="60800" y="0"/>
                  </a:cubicBezTo>
                  <a:close/>
                </a:path>
              </a:pathLst>
            </a:custGeom>
            <a:solidFill>
              <a:srgbClr val="0C1E3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10372" cy="514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135860" y="4511305"/>
            <a:ext cx="1868118" cy="1359056"/>
          </a:xfrm>
          <a:custGeom>
            <a:avLst/>
            <a:gdLst/>
            <a:ahLst/>
            <a:cxnLst/>
            <a:rect r="r" b="b" t="t" l="l"/>
            <a:pathLst>
              <a:path h="1359056" w="1868118">
                <a:moveTo>
                  <a:pt x="0" y="0"/>
                </a:moveTo>
                <a:lnTo>
                  <a:pt x="1868118" y="0"/>
                </a:lnTo>
                <a:lnTo>
                  <a:pt x="1868118" y="1359056"/>
                </a:lnTo>
                <a:lnTo>
                  <a:pt x="0" y="135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154062" y="4224503"/>
            <a:ext cx="6630926" cy="5299699"/>
            <a:chOff x="0" y="0"/>
            <a:chExt cx="1746417" cy="13958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46417" cy="1395806"/>
            </a:xfrm>
            <a:custGeom>
              <a:avLst/>
              <a:gdLst/>
              <a:ahLst/>
              <a:cxnLst/>
              <a:rect r="r" b="b" t="t" l="l"/>
              <a:pathLst>
                <a:path h="1395806" w="1746417">
                  <a:moveTo>
                    <a:pt x="59545" y="0"/>
                  </a:moveTo>
                  <a:lnTo>
                    <a:pt x="1686872" y="0"/>
                  </a:lnTo>
                  <a:cubicBezTo>
                    <a:pt x="1702664" y="0"/>
                    <a:pt x="1717810" y="6273"/>
                    <a:pt x="1728977" y="17440"/>
                  </a:cubicBezTo>
                  <a:cubicBezTo>
                    <a:pt x="1740143" y="28607"/>
                    <a:pt x="1746417" y="43753"/>
                    <a:pt x="1746417" y="59545"/>
                  </a:cubicBezTo>
                  <a:lnTo>
                    <a:pt x="1746417" y="1336261"/>
                  </a:lnTo>
                  <a:cubicBezTo>
                    <a:pt x="1746417" y="1369146"/>
                    <a:pt x="1719758" y="1395806"/>
                    <a:pt x="1686872" y="1395806"/>
                  </a:cubicBezTo>
                  <a:lnTo>
                    <a:pt x="59545" y="1395806"/>
                  </a:lnTo>
                  <a:cubicBezTo>
                    <a:pt x="43753" y="1395806"/>
                    <a:pt x="28607" y="1389532"/>
                    <a:pt x="17440" y="1378365"/>
                  </a:cubicBezTo>
                  <a:cubicBezTo>
                    <a:pt x="6273" y="1367198"/>
                    <a:pt x="0" y="1352053"/>
                    <a:pt x="0" y="1336261"/>
                  </a:cubicBezTo>
                  <a:lnTo>
                    <a:pt x="0" y="59545"/>
                  </a:lnTo>
                  <a:cubicBezTo>
                    <a:pt x="0" y="26659"/>
                    <a:pt x="26659" y="0"/>
                    <a:pt x="59545" y="0"/>
                  </a:cubicBezTo>
                  <a:close/>
                </a:path>
              </a:pathLst>
            </a:custGeom>
            <a:solidFill>
              <a:srgbClr val="0C1E3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46417" cy="1433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538943" y="4349051"/>
            <a:ext cx="5175151" cy="5175151"/>
          </a:xfrm>
          <a:custGeom>
            <a:avLst/>
            <a:gdLst/>
            <a:ahLst/>
            <a:cxnLst/>
            <a:rect r="r" b="b" t="t" l="l"/>
            <a:pathLst>
              <a:path h="5175151" w="5175151">
                <a:moveTo>
                  <a:pt x="0" y="0"/>
                </a:moveTo>
                <a:lnTo>
                  <a:pt x="5175151" y="0"/>
                </a:lnTo>
                <a:lnTo>
                  <a:pt x="5175151" y="5175151"/>
                </a:lnTo>
                <a:lnTo>
                  <a:pt x="0" y="5175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162138" y="641925"/>
            <a:ext cx="2110021" cy="2110021"/>
          </a:xfrm>
          <a:custGeom>
            <a:avLst/>
            <a:gdLst/>
            <a:ahLst/>
            <a:cxnLst/>
            <a:rect r="r" b="b" t="t" l="l"/>
            <a:pathLst>
              <a:path h="2110021" w="2110021">
                <a:moveTo>
                  <a:pt x="0" y="0"/>
                </a:moveTo>
                <a:lnTo>
                  <a:pt x="2110021" y="0"/>
                </a:lnTo>
                <a:lnTo>
                  <a:pt x="2110021" y="2110020"/>
                </a:lnTo>
                <a:lnTo>
                  <a:pt x="0" y="21100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35860" y="6801466"/>
            <a:ext cx="4954923" cy="2722736"/>
          </a:xfrm>
          <a:custGeom>
            <a:avLst/>
            <a:gdLst/>
            <a:ahLst/>
            <a:cxnLst/>
            <a:rect r="r" b="b" t="t" l="l"/>
            <a:pathLst>
              <a:path h="2722736" w="4954923">
                <a:moveTo>
                  <a:pt x="0" y="0"/>
                </a:moveTo>
                <a:lnTo>
                  <a:pt x="4954923" y="0"/>
                </a:lnTo>
                <a:lnTo>
                  <a:pt x="4954923" y="2722736"/>
                </a:lnTo>
                <a:lnTo>
                  <a:pt x="0" y="27227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0623" r="0" b="-1062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069919" y="489525"/>
            <a:ext cx="11564390" cy="264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5"/>
              </a:lnSpc>
            </a:pPr>
            <a:r>
              <a:rPr lang="en-US" sz="7596">
                <a:solidFill>
                  <a:srgbClr val="7CB6E1"/>
                </a:solidFill>
                <a:latin typeface="Now"/>
                <a:ea typeface="Now"/>
                <a:cs typeface="Now"/>
                <a:sym typeface="Now"/>
              </a:rPr>
              <a:t>El reto: Monolito de EcoMarket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32834" y="4366910"/>
            <a:ext cx="5006109" cy="1580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9"/>
              </a:lnSpc>
            </a:pPr>
            <a:r>
              <a:rPr lang="en-US" sz="3042" b="true">
                <a:solidFill>
                  <a:srgbClr val="7CB6E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sistema </a:t>
            </a:r>
            <a:r>
              <a:rPr lang="en-US" sz="3042" b="true">
                <a:solidFill>
                  <a:srgbClr val="19555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monolítico</a:t>
            </a:r>
          </a:p>
          <a:p>
            <a:pPr algn="ctr">
              <a:lnSpc>
                <a:spcPts val="4259"/>
              </a:lnSpc>
            </a:pPr>
            <a:r>
              <a:rPr lang="en-US" sz="3042" b="true">
                <a:solidFill>
                  <a:srgbClr val="7CB6E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 un</a:t>
            </a:r>
          </a:p>
          <a:p>
            <a:pPr algn="ctr">
              <a:lnSpc>
                <a:spcPts val="4259"/>
              </a:lnSpc>
            </a:pPr>
            <a:r>
              <a:rPr lang="en-US" sz="3042" b="true">
                <a:solidFill>
                  <a:srgbClr val="C1FF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cuello de botella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11039" y="4372220"/>
            <a:ext cx="5006109" cy="211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9"/>
              </a:lnSpc>
            </a:pPr>
            <a:r>
              <a:rPr lang="en-US" sz="3042" b="true">
                <a:solidFill>
                  <a:srgbClr val="7CB6E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EcoMarket cuenta actualmente con tiendas en </a:t>
            </a:r>
            <a:r>
              <a:rPr lang="en-US" sz="3042" b="true">
                <a:solidFill>
                  <a:srgbClr val="FFBD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Santiago, Valdivia y Antofagasta.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11039" y="6879477"/>
            <a:ext cx="5006109" cy="211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9"/>
              </a:lnSpc>
            </a:pPr>
            <a:r>
              <a:rPr lang="en-US" sz="3042" b="true">
                <a:solidFill>
                  <a:srgbClr val="7CB6E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creciente demanda que experimenta la empresa la obliga a </a:t>
            </a:r>
            <a:r>
              <a:rPr lang="en-US" sz="3042" b="true">
                <a:solidFill>
                  <a:srgbClr val="0CC0D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migrar su sistema.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298" t="0" r="-1729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14033" y="546058"/>
            <a:ext cx="10459934" cy="1247332"/>
            <a:chOff x="0" y="0"/>
            <a:chExt cx="2754880" cy="3285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54880" cy="328515"/>
            </a:xfrm>
            <a:custGeom>
              <a:avLst/>
              <a:gdLst/>
              <a:ahLst/>
              <a:cxnLst/>
              <a:rect r="r" b="b" t="t" l="l"/>
              <a:pathLst>
                <a:path h="328515" w="2754880">
                  <a:moveTo>
                    <a:pt x="37748" y="0"/>
                  </a:moveTo>
                  <a:lnTo>
                    <a:pt x="2717132" y="0"/>
                  </a:lnTo>
                  <a:cubicBezTo>
                    <a:pt x="2727143" y="0"/>
                    <a:pt x="2736745" y="3977"/>
                    <a:pt x="2743824" y="11056"/>
                  </a:cubicBezTo>
                  <a:cubicBezTo>
                    <a:pt x="2750903" y="18135"/>
                    <a:pt x="2754880" y="27736"/>
                    <a:pt x="2754880" y="37748"/>
                  </a:cubicBezTo>
                  <a:lnTo>
                    <a:pt x="2754880" y="290768"/>
                  </a:lnTo>
                  <a:cubicBezTo>
                    <a:pt x="2754880" y="311615"/>
                    <a:pt x="2737980" y="328515"/>
                    <a:pt x="2717132" y="328515"/>
                  </a:cubicBezTo>
                  <a:lnTo>
                    <a:pt x="37748" y="328515"/>
                  </a:lnTo>
                  <a:cubicBezTo>
                    <a:pt x="16900" y="328515"/>
                    <a:pt x="0" y="311615"/>
                    <a:pt x="0" y="290768"/>
                  </a:cubicBezTo>
                  <a:lnTo>
                    <a:pt x="0" y="37748"/>
                  </a:lnTo>
                  <a:cubicBezTo>
                    <a:pt x="0" y="16900"/>
                    <a:pt x="16900" y="0"/>
                    <a:pt x="37748" y="0"/>
                  </a:cubicBezTo>
                  <a:close/>
                </a:path>
              </a:pathLst>
            </a:custGeom>
            <a:solidFill>
              <a:srgbClr val="0C1E3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754880" cy="414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La solución: </a:t>
              </a:r>
              <a:r>
                <a:rPr lang="en-US" sz="3999" u="sng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Arquitectura de Microservicios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60383" y="2964965"/>
            <a:ext cx="12341853" cy="2733784"/>
            <a:chOff x="0" y="0"/>
            <a:chExt cx="3250529" cy="7200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50529" cy="720009"/>
            </a:xfrm>
            <a:custGeom>
              <a:avLst/>
              <a:gdLst/>
              <a:ahLst/>
              <a:cxnLst/>
              <a:rect r="r" b="b" t="t" l="l"/>
              <a:pathLst>
                <a:path h="720009" w="3250529">
                  <a:moveTo>
                    <a:pt x="31992" y="0"/>
                  </a:moveTo>
                  <a:lnTo>
                    <a:pt x="3218537" y="0"/>
                  </a:lnTo>
                  <a:cubicBezTo>
                    <a:pt x="3227022" y="0"/>
                    <a:pt x="3235160" y="3371"/>
                    <a:pt x="3241159" y="9370"/>
                  </a:cubicBezTo>
                  <a:cubicBezTo>
                    <a:pt x="3247159" y="15370"/>
                    <a:pt x="3250529" y="23507"/>
                    <a:pt x="3250529" y="31992"/>
                  </a:cubicBezTo>
                  <a:lnTo>
                    <a:pt x="3250529" y="688017"/>
                  </a:lnTo>
                  <a:cubicBezTo>
                    <a:pt x="3250529" y="696502"/>
                    <a:pt x="3247159" y="704639"/>
                    <a:pt x="3241159" y="710639"/>
                  </a:cubicBezTo>
                  <a:cubicBezTo>
                    <a:pt x="3235160" y="716638"/>
                    <a:pt x="3227022" y="720009"/>
                    <a:pt x="3218537" y="720009"/>
                  </a:cubicBezTo>
                  <a:lnTo>
                    <a:pt x="31992" y="720009"/>
                  </a:lnTo>
                  <a:cubicBezTo>
                    <a:pt x="23507" y="720009"/>
                    <a:pt x="15370" y="716638"/>
                    <a:pt x="9370" y="710639"/>
                  </a:cubicBezTo>
                  <a:cubicBezTo>
                    <a:pt x="3371" y="704639"/>
                    <a:pt x="0" y="696502"/>
                    <a:pt x="0" y="688017"/>
                  </a:cubicBezTo>
                  <a:lnTo>
                    <a:pt x="0" y="31992"/>
                  </a:lnTo>
                  <a:cubicBezTo>
                    <a:pt x="0" y="23507"/>
                    <a:pt x="3371" y="15370"/>
                    <a:pt x="9370" y="9370"/>
                  </a:cubicBezTo>
                  <a:cubicBezTo>
                    <a:pt x="15370" y="3371"/>
                    <a:pt x="23507" y="0"/>
                    <a:pt x="31992" y="0"/>
                  </a:cubicBezTo>
                  <a:close/>
                </a:path>
              </a:pathLst>
            </a:custGeom>
            <a:solidFill>
              <a:srgbClr val="0C1E3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3250529" cy="805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064247" y="3414306"/>
            <a:ext cx="1835103" cy="1835103"/>
          </a:xfrm>
          <a:custGeom>
            <a:avLst/>
            <a:gdLst/>
            <a:ahLst/>
            <a:cxnLst/>
            <a:rect r="r" b="b" t="t" l="l"/>
            <a:pathLst>
              <a:path h="1835103" w="1835103">
                <a:moveTo>
                  <a:pt x="0" y="0"/>
                </a:moveTo>
                <a:lnTo>
                  <a:pt x="1835103" y="0"/>
                </a:lnTo>
                <a:lnTo>
                  <a:pt x="1835103" y="1835103"/>
                </a:lnTo>
                <a:lnTo>
                  <a:pt x="0" y="1835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6644762"/>
            <a:ext cx="3459682" cy="2613538"/>
            <a:chOff x="0" y="0"/>
            <a:chExt cx="911192" cy="6883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1192" cy="688339"/>
            </a:xfrm>
            <a:custGeom>
              <a:avLst/>
              <a:gdLst/>
              <a:ahLst/>
              <a:cxnLst/>
              <a:rect r="r" b="b" t="t" l="l"/>
              <a:pathLst>
                <a:path h="688339" w="911192">
                  <a:moveTo>
                    <a:pt x="114125" y="0"/>
                  </a:moveTo>
                  <a:lnTo>
                    <a:pt x="797067" y="0"/>
                  </a:lnTo>
                  <a:cubicBezTo>
                    <a:pt x="827334" y="0"/>
                    <a:pt x="856363" y="12024"/>
                    <a:pt x="877766" y="33427"/>
                  </a:cubicBezTo>
                  <a:cubicBezTo>
                    <a:pt x="899168" y="54829"/>
                    <a:pt x="911192" y="83858"/>
                    <a:pt x="911192" y="114125"/>
                  </a:cubicBezTo>
                  <a:lnTo>
                    <a:pt x="911192" y="574214"/>
                  </a:lnTo>
                  <a:cubicBezTo>
                    <a:pt x="911192" y="637244"/>
                    <a:pt x="860096" y="688339"/>
                    <a:pt x="797067" y="688339"/>
                  </a:cubicBezTo>
                  <a:lnTo>
                    <a:pt x="114125" y="688339"/>
                  </a:lnTo>
                  <a:cubicBezTo>
                    <a:pt x="83858" y="688339"/>
                    <a:pt x="54829" y="676315"/>
                    <a:pt x="33427" y="654913"/>
                  </a:cubicBezTo>
                  <a:cubicBezTo>
                    <a:pt x="12024" y="633510"/>
                    <a:pt x="0" y="604482"/>
                    <a:pt x="0" y="574214"/>
                  </a:cubicBezTo>
                  <a:lnTo>
                    <a:pt x="0" y="114125"/>
                  </a:lnTo>
                  <a:cubicBezTo>
                    <a:pt x="0" y="83858"/>
                    <a:pt x="12024" y="54829"/>
                    <a:pt x="33427" y="33427"/>
                  </a:cubicBezTo>
                  <a:cubicBezTo>
                    <a:pt x="54829" y="12024"/>
                    <a:pt x="83858" y="0"/>
                    <a:pt x="114125" y="0"/>
                  </a:cubicBezTo>
                  <a:close/>
                </a:path>
              </a:pathLst>
            </a:custGeom>
            <a:solidFill>
              <a:srgbClr val="0C1E3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911192" cy="774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571627" y="6644762"/>
            <a:ext cx="3459682" cy="2765938"/>
            <a:chOff x="0" y="0"/>
            <a:chExt cx="911192" cy="7284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1192" cy="728478"/>
            </a:xfrm>
            <a:custGeom>
              <a:avLst/>
              <a:gdLst/>
              <a:ahLst/>
              <a:cxnLst/>
              <a:rect r="r" b="b" t="t" l="l"/>
              <a:pathLst>
                <a:path h="728478" w="911192">
                  <a:moveTo>
                    <a:pt x="114125" y="0"/>
                  </a:moveTo>
                  <a:lnTo>
                    <a:pt x="797067" y="0"/>
                  </a:lnTo>
                  <a:cubicBezTo>
                    <a:pt x="827334" y="0"/>
                    <a:pt x="856363" y="12024"/>
                    <a:pt x="877766" y="33427"/>
                  </a:cubicBezTo>
                  <a:cubicBezTo>
                    <a:pt x="899168" y="54829"/>
                    <a:pt x="911192" y="83858"/>
                    <a:pt x="911192" y="114125"/>
                  </a:cubicBezTo>
                  <a:lnTo>
                    <a:pt x="911192" y="614352"/>
                  </a:lnTo>
                  <a:cubicBezTo>
                    <a:pt x="911192" y="644620"/>
                    <a:pt x="899168" y="673648"/>
                    <a:pt x="877766" y="695051"/>
                  </a:cubicBezTo>
                  <a:cubicBezTo>
                    <a:pt x="856363" y="716454"/>
                    <a:pt x="827334" y="728478"/>
                    <a:pt x="797067" y="728478"/>
                  </a:cubicBezTo>
                  <a:lnTo>
                    <a:pt x="114125" y="728478"/>
                  </a:lnTo>
                  <a:cubicBezTo>
                    <a:pt x="51096" y="728478"/>
                    <a:pt x="0" y="677382"/>
                    <a:pt x="0" y="614352"/>
                  </a:cubicBezTo>
                  <a:lnTo>
                    <a:pt x="0" y="114125"/>
                  </a:lnTo>
                  <a:cubicBezTo>
                    <a:pt x="0" y="83858"/>
                    <a:pt x="12024" y="54829"/>
                    <a:pt x="33427" y="33427"/>
                  </a:cubicBezTo>
                  <a:cubicBezTo>
                    <a:pt x="54829" y="12024"/>
                    <a:pt x="83858" y="0"/>
                    <a:pt x="114125" y="0"/>
                  </a:cubicBezTo>
                  <a:close/>
                </a:path>
              </a:pathLst>
            </a:custGeom>
            <a:solidFill>
              <a:srgbClr val="0C1E3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911192" cy="814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685623" y="6644762"/>
            <a:ext cx="3459682" cy="2765938"/>
            <a:chOff x="0" y="0"/>
            <a:chExt cx="911192" cy="7284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11192" cy="728478"/>
            </a:xfrm>
            <a:custGeom>
              <a:avLst/>
              <a:gdLst/>
              <a:ahLst/>
              <a:cxnLst/>
              <a:rect r="r" b="b" t="t" l="l"/>
              <a:pathLst>
                <a:path h="728478" w="911192">
                  <a:moveTo>
                    <a:pt x="114125" y="0"/>
                  </a:moveTo>
                  <a:lnTo>
                    <a:pt x="797067" y="0"/>
                  </a:lnTo>
                  <a:cubicBezTo>
                    <a:pt x="827334" y="0"/>
                    <a:pt x="856363" y="12024"/>
                    <a:pt x="877766" y="33427"/>
                  </a:cubicBezTo>
                  <a:cubicBezTo>
                    <a:pt x="899168" y="54829"/>
                    <a:pt x="911192" y="83858"/>
                    <a:pt x="911192" y="114125"/>
                  </a:cubicBezTo>
                  <a:lnTo>
                    <a:pt x="911192" y="614352"/>
                  </a:lnTo>
                  <a:cubicBezTo>
                    <a:pt x="911192" y="644620"/>
                    <a:pt x="899168" y="673648"/>
                    <a:pt x="877766" y="695051"/>
                  </a:cubicBezTo>
                  <a:cubicBezTo>
                    <a:pt x="856363" y="716454"/>
                    <a:pt x="827334" y="728478"/>
                    <a:pt x="797067" y="728478"/>
                  </a:cubicBezTo>
                  <a:lnTo>
                    <a:pt x="114125" y="728478"/>
                  </a:lnTo>
                  <a:cubicBezTo>
                    <a:pt x="51096" y="728478"/>
                    <a:pt x="0" y="677382"/>
                    <a:pt x="0" y="614352"/>
                  </a:cubicBezTo>
                  <a:lnTo>
                    <a:pt x="0" y="114125"/>
                  </a:lnTo>
                  <a:cubicBezTo>
                    <a:pt x="0" y="83858"/>
                    <a:pt x="12024" y="54829"/>
                    <a:pt x="33427" y="33427"/>
                  </a:cubicBezTo>
                  <a:cubicBezTo>
                    <a:pt x="54829" y="12024"/>
                    <a:pt x="83858" y="0"/>
                    <a:pt x="114125" y="0"/>
                  </a:cubicBezTo>
                  <a:close/>
                </a:path>
              </a:pathLst>
            </a:custGeom>
            <a:solidFill>
              <a:srgbClr val="0C1E3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911192" cy="814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81100" y="6797162"/>
            <a:ext cx="3459682" cy="2613538"/>
            <a:chOff x="0" y="0"/>
            <a:chExt cx="911192" cy="68833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11192" cy="688339"/>
            </a:xfrm>
            <a:custGeom>
              <a:avLst/>
              <a:gdLst/>
              <a:ahLst/>
              <a:cxnLst/>
              <a:rect r="r" b="b" t="t" l="l"/>
              <a:pathLst>
                <a:path h="688339" w="911192">
                  <a:moveTo>
                    <a:pt x="114125" y="0"/>
                  </a:moveTo>
                  <a:lnTo>
                    <a:pt x="797067" y="0"/>
                  </a:lnTo>
                  <a:cubicBezTo>
                    <a:pt x="827334" y="0"/>
                    <a:pt x="856363" y="12024"/>
                    <a:pt x="877766" y="33427"/>
                  </a:cubicBezTo>
                  <a:cubicBezTo>
                    <a:pt x="899168" y="54829"/>
                    <a:pt x="911192" y="83858"/>
                    <a:pt x="911192" y="114125"/>
                  </a:cubicBezTo>
                  <a:lnTo>
                    <a:pt x="911192" y="574214"/>
                  </a:lnTo>
                  <a:cubicBezTo>
                    <a:pt x="911192" y="637244"/>
                    <a:pt x="860096" y="688339"/>
                    <a:pt x="797067" y="688339"/>
                  </a:cubicBezTo>
                  <a:lnTo>
                    <a:pt x="114125" y="688339"/>
                  </a:lnTo>
                  <a:cubicBezTo>
                    <a:pt x="83858" y="688339"/>
                    <a:pt x="54829" y="676315"/>
                    <a:pt x="33427" y="654913"/>
                  </a:cubicBezTo>
                  <a:cubicBezTo>
                    <a:pt x="12024" y="633510"/>
                    <a:pt x="0" y="604482"/>
                    <a:pt x="0" y="574214"/>
                  </a:cubicBezTo>
                  <a:lnTo>
                    <a:pt x="0" y="114125"/>
                  </a:lnTo>
                  <a:cubicBezTo>
                    <a:pt x="0" y="83858"/>
                    <a:pt x="12024" y="54829"/>
                    <a:pt x="33427" y="33427"/>
                  </a:cubicBezTo>
                  <a:cubicBezTo>
                    <a:pt x="54829" y="12024"/>
                    <a:pt x="83858" y="0"/>
                    <a:pt x="114125" y="0"/>
                  </a:cubicBezTo>
                  <a:close/>
                </a:path>
              </a:pathLst>
            </a:custGeom>
            <a:solidFill>
              <a:srgbClr val="0C1E3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911192" cy="774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799618" y="6797162"/>
            <a:ext cx="3459682" cy="2613538"/>
            <a:chOff x="0" y="0"/>
            <a:chExt cx="911192" cy="68833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11192" cy="688339"/>
            </a:xfrm>
            <a:custGeom>
              <a:avLst/>
              <a:gdLst/>
              <a:ahLst/>
              <a:cxnLst/>
              <a:rect r="r" b="b" t="t" l="l"/>
              <a:pathLst>
                <a:path h="688339" w="911192">
                  <a:moveTo>
                    <a:pt x="114125" y="0"/>
                  </a:moveTo>
                  <a:lnTo>
                    <a:pt x="797067" y="0"/>
                  </a:lnTo>
                  <a:cubicBezTo>
                    <a:pt x="827334" y="0"/>
                    <a:pt x="856363" y="12024"/>
                    <a:pt x="877766" y="33427"/>
                  </a:cubicBezTo>
                  <a:cubicBezTo>
                    <a:pt x="899168" y="54829"/>
                    <a:pt x="911192" y="83858"/>
                    <a:pt x="911192" y="114125"/>
                  </a:cubicBezTo>
                  <a:lnTo>
                    <a:pt x="911192" y="574214"/>
                  </a:lnTo>
                  <a:cubicBezTo>
                    <a:pt x="911192" y="637244"/>
                    <a:pt x="860096" y="688339"/>
                    <a:pt x="797067" y="688339"/>
                  </a:cubicBezTo>
                  <a:lnTo>
                    <a:pt x="114125" y="688339"/>
                  </a:lnTo>
                  <a:cubicBezTo>
                    <a:pt x="83858" y="688339"/>
                    <a:pt x="54829" y="676315"/>
                    <a:pt x="33427" y="654913"/>
                  </a:cubicBezTo>
                  <a:cubicBezTo>
                    <a:pt x="12024" y="633510"/>
                    <a:pt x="0" y="604482"/>
                    <a:pt x="0" y="574214"/>
                  </a:cubicBezTo>
                  <a:lnTo>
                    <a:pt x="0" y="114125"/>
                  </a:lnTo>
                  <a:cubicBezTo>
                    <a:pt x="0" y="83858"/>
                    <a:pt x="12024" y="54829"/>
                    <a:pt x="33427" y="33427"/>
                  </a:cubicBezTo>
                  <a:cubicBezTo>
                    <a:pt x="54829" y="12024"/>
                    <a:pt x="83858" y="0"/>
                    <a:pt x="114125" y="0"/>
                  </a:cubicBezTo>
                  <a:close/>
                </a:path>
              </a:pathLst>
            </a:custGeom>
            <a:solidFill>
              <a:srgbClr val="0C1E3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911192" cy="774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827611" y="6797162"/>
            <a:ext cx="2166660" cy="1754994"/>
          </a:xfrm>
          <a:custGeom>
            <a:avLst/>
            <a:gdLst/>
            <a:ahLst/>
            <a:cxnLst/>
            <a:rect r="r" b="b" t="t" l="l"/>
            <a:pathLst>
              <a:path h="1754994" w="2166660">
                <a:moveTo>
                  <a:pt x="0" y="0"/>
                </a:moveTo>
                <a:lnTo>
                  <a:pt x="2166660" y="0"/>
                </a:lnTo>
                <a:lnTo>
                  <a:pt x="2166660" y="1754994"/>
                </a:lnTo>
                <a:lnTo>
                  <a:pt x="0" y="17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716803" y="6797162"/>
            <a:ext cx="1231261" cy="1774790"/>
          </a:xfrm>
          <a:custGeom>
            <a:avLst/>
            <a:gdLst/>
            <a:ahLst/>
            <a:cxnLst/>
            <a:rect r="r" b="b" t="t" l="l"/>
            <a:pathLst>
              <a:path h="1774790" w="1231261">
                <a:moveTo>
                  <a:pt x="0" y="0"/>
                </a:moveTo>
                <a:lnTo>
                  <a:pt x="1231261" y="0"/>
                </a:lnTo>
                <a:lnTo>
                  <a:pt x="1231261" y="1774790"/>
                </a:lnTo>
                <a:lnTo>
                  <a:pt x="0" y="17747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451315" y="6875050"/>
            <a:ext cx="1928298" cy="1696902"/>
          </a:xfrm>
          <a:custGeom>
            <a:avLst/>
            <a:gdLst/>
            <a:ahLst/>
            <a:cxnLst/>
            <a:rect r="r" b="b" t="t" l="l"/>
            <a:pathLst>
              <a:path h="1696902" w="1928298">
                <a:moveTo>
                  <a:pt x="0" y="0"/>
                </a:moveTo>
                <a:lnTo>
                  <a:pt x="1928298" y="0"/>
                </a:lnTo>
                <a:lnTo>
                  <a:pt x="1928298" y="1696902"/>
                </a:lnTo>
                <a:lnTo>
                  <a:pt x="0" y="16969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041770" y="7011348"/>
            <a:ext cx="975378" cy="1560604"/>
          </a:xfrm>
          <a:custGeom>
            <a:avLst/>
            <a:gdLst/>
            <a:ahLst/>
            <a:cxnLst/>
            <a:rect r="r" b="b" t="t" l="l"/>
            <a:pathLst>
              <a:path h="1560604" w="975378">
                <a:moveTo>
                  <a:pt x="0" y="0"/>
                </a:moveTo>
                <a:lnTo>
                  <a:pt x="975378" y="0"/>
                </a:lnTo>
                <a:lnTo>
                  <a:pt x="975378" y="1560604"/>
                </a:lnTo>
                <a:lnTo>
                  <a:pt x="0" y="15606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011927" y="3708287"/>
            <a:ext cx="919936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Los microservicios son </a:t>
            </a:r>
            <a:r>
              <a:rPr lang="en-US" sz="3399" b="true">
                <a:solidFill>
                  <a:srgbClr val="3668C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operables y escalables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manera independiente.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52087" y="8639810"/>
            <a:ext cx="4517708" cy="52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ESCALABILIDAD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073580" y="8639810"/>
            <a:ext cx="4517708" cy="52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DISPONIBILIDAD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156609" y="8729345"/>
            <a:ext cx="4517708" cy="52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RENDIMIENTO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240555" y="8729345"/>
            <a:ext cx="4517708" cy="52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INTEGRACIÓN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62690" y="1900422"/>
            <a:ext cx="8762619" cy="6823890"/>
          </a:xfrm>
          <a:custGeom>
            <a:avLst/>
            <a:gdLst/>
            <a:ahLst/>
            <a:cxnLst/>
            <a:rect r="r" b="b" t="t" l="l"/>
            <a:pathLst>
              <a:path h="6823890" w="8762619">
                <a:moveTo>
                  <a:pt x="0" y="0"/>
                </a:moveTo>
                <a:lnTo>
                  <a:pt x="8762620" y="0"/>
                </a:lnTo>
                <a:lnTo>
                  <a:pt x="8762620" y="6823889"/>
                </a:lnTo>
                <a:lnTo>
                  <a:pt x="0" y="6823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49133" y="2294443"/>
            <a:ext cx="3086100" cy="2054138"/>
            <a:chOff x="0" y="0"/>
            <a:chExt cx="812800" cy="5410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541008"/>
            </a:xfrm>
            <a:custGeom>
              <a:avLst/>
              <a:gdLst/>
              <a:ahLst/>
              <a:cxnLst/>
              <a:rect r="r" b="b" t="t" l="l"/>
              <a:pathLst>
                <a:path h="54100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413067"/>
                  </a:lnTo>
                  <a:cubicBezTo>
                    <a:pt x="812800" y="446999"/>
                    <a:pt x="799321" y="479541"/>
                    <a:pt x="775327" y="503535"/>
                  </a:cubicBezTo>
                  <a:cubicBezTo>
                    <a:pt x="751333" y="527528"/>
                    <a:pt x="718791" y="541008"/>
                    <a:pt x="684859" y="541008"/>
                  </a:cubicBezTo>
                  <a:lnTo>
                    <a:pt x="127941" y="541008"/>
                  </a:lnTo>
                  <a:cubicBezTo>
                    <a:pt x="94009" y="541008"/>
                    <a:pt x="61467" y="527528"/>
                    <a:pt x="37473" y="503535"/>
                  </a:cubicBezTo>
                  <a:cubicBezTo>
                    <a:pt x="13479" y="479541"/>
                    <a:pt x="0" y="446999"/>
                    <a:pt x="0" y="41306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731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579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578118" y="1900422"/>
            <a:ext cx="3086100" cy="1421091"/>
            <a:chOff x="0" y="0"/>
            <a:chExt cx="812800" cy="3742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374279"/>
            </a:xfrm>
            <a:custGeom>
              <a:avLst/>
              <a:gdLst/>
              <a:ahLst/>
              <a:cxnLst/>
              <a:rect r="r" b="b" t="t" l="l"/>
              <a:pathLst>
                <a:path h="374279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46338"/>
                  </a:lnTo>
                  <a:cubicBezTo>
                    <a:pt x="812800" y="280270"/>
                    <a:pt x="799321" y="312813"/>
                    <a:pt x="775327" y="336806"/>
                  </a:cubicBezTo>
                  <a:cubicBezTo>
                    <a:pt x="751333" y="360800"/>
                    <a:pt x="718791" y="374279"/>
                    <a:pt x="684859" y="374279"/>
                  </a:cubicBezTo>
                  <a:lnTo>
                    <a:pt x="127941" y="374279"/>
                  </a:lnTo>
                  <a:cubicBezTo>
                    <a:pt x="94009" y="374279"/>
                    <a:pt x="61467" y="360800"/>
                    <a:pt x="37473" y="336806"/>
                  </a:cubicBezTo>
                  <a:cubicBezTo>
                    <a:pt x="13479" y="312813"/>
                    <a:pt x="0" y="280270"/>
                    <a:pt x="0" y="24633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731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412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762177">
            <a:off x="3589929" y="3319503"/>
            <a:ext cx="1118065" cy="621924"/>
          </a:xfrm>
          <a:custGeom>
            <a:avLst/>
            <a:gdLst/>
            <a:ahLst/>
            <a:cxnLst/>
            <a:rect r="r" b="b" t="t" l="l"/>
            <a:pathLst>
              <a:path h="621924" w="1118065">
                <a:moveTo>
                  <a:pt x="0" y="0"/>
                </a:moveTo>
                <a:lnTo>
                  <a:pt x="1118065" y="0"/>
                </a:lnTo>
                <a:lnTo>
                  <a:pt x="1118065" y="621924"/>
                </a:lnTo>
                <a:lnTo>
                  <a:pt x="0" y="621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6289" y="203520"/>
            <a:ext cx="18175422" cy="1160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 b="true">
                <a:solidFill>
                  <a:srgbClr val="D9D9D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Arquitectura propuesta para EcoMarket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9133" y="2492838"/>
            <a:ext cx="3093967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BD59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Cliente web interactúa por la API Gateway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78118" y="2098816"/>
            <a:ext cx="309396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BD59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Servicios y sus bases de datos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8341802">
            <a:off x="13592263" y="2409221"/>
            <a:ext cx="1118065" cy="621924"/>
          </a:xfrm>
          <a:custGeom>
            <a:avLst/>
            <a:gdLst/>
            <a:ahLst/>
            <a:cxnLst/>
            <a:rect r="r" b="b" t="t" l="l"/>
            <a:pathLst>
              <a:path h="621924" w="1118065">
                <a:moveTo>
                  <a:pt x="0" y="0"/>
                </a:moveTo>
                <a:lnTo>
                  <a:pt x="1118065" y="0"/>
                </a:lnTo>
                <a:lnTo>
                  <a:pt x="1118065" y="621923"/>
                </a:lnTo>
                <a:lnTo>
                  <a:pt x="0" y="621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570251" y="4601821"/>
            <a:ext cx="3086100" cy="1927690"/>
            <a:chOff x="0" y="0"/>
            <a:chExt cx="812800" cy="5077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507704"/>
            </a:xfrm>
            <a:custGeom>
              <a:avLst/>
              <a:gdLst/>
              <a:ahLst/>
              <a:cxnLst/>
              <a:rect r="r" b="b" t="t" l="l"/>
              <a:pathLst>
                <a:path h="507704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379764"/>
                  </a:lnTo>
                  <a:cubicBezTo>
                    <a:pt x="812800" y="413696"/>
                    <a:pt x="799321" y="446238"/>
                    <a:pt x="775327" y="470231"/>
                  </a:cubicBezTo>
                  <a:cubicBezTo>
                    <a:pt x="751333" y="494225"/>
                    <a:pt x="718791" y="507704"/>
                    <a:pt x="684859" y="507704"/>
                  </a:cubicBezTo>
                  <a:lnTo>
                    <a:pt x="127941" y="507704"/>
                  </a:lnTo>
                  <a:cubicBezTo>
                    <a:pt x="94009" y="507704"/>
                    <a:pt x="61467" y="494225"/>
                    <a:pt x="37473" y="470231"/>
                  </a:cubicBezTo>
                  <a:cubicBezTo>
                    <a:pt x="13479" y="446238"/>
                    <a:pt x="0" y="413696"/>
                    <a:pt x="0" y="37976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731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545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570251" y="4800215"/>
            <a:ext cx="3093967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BD59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Servicios se comunican via API REST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8341802">
            <a:off x="12226584" y="4905270"/>
            <a:ext cx="2399161" cy="1334533"/>
          </a:xfrm>
          <a:custGeom>
            <a:avLst/>
            <a:gdLst/>
            <a:ahLst/>
            <a:cxnLst/>
            <a:rect r="r" b="b" t="t" l="l"/>
            <a:pathLst>
              <a:path h="1334533" w="2399161">
                <a:moveTo>
                  <a:pt x="0" y="0"/>
                </a:moveTo>
                <a:lnTo>
                  <a:pt x="2399161" y="0"/>
                </a:lnTo>
                <a:lnTo>
                  <a:pt x="2399161" y="1334533"/>
                </a:lnTo>
                <a:lnTo>
                  <a:pt x="0" y="1334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29186" y="410751"/>
            <a:ext cx="11810866" cy="1111662"/>
            <a:chOff x="0" y="0"/>
            <a:chExt cx="3110681" cy="2927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10681" cy="292783"/>
            </a:xfrm>
            <a:custGeom>
              <a:avLst/>
              <a:gdLst/>
              <a:ahLst/>
              <a:cxnLst/>
              <a:rect r="r" b="b" t="t" l="l"/>
              <a:pathLst>
                <a:path h="292783" w="3110681">
                  <a:moveTo>
                    <a:pt x="33430" y="0"/>
                  </a:moveTo>
                  <a:lnTo>
                    <a:pt x="3077251" y="0"/>
                  </a:lnTo>
                  <a:cubicBezTo>
                    <a:pt x="3086117" y="0"/>
                    <a:pt x="3094620" y="3522"/>
                    <a:pt x="3100889" y="9791"/>
                  </a:cubicBezTo>
                  <a:cubicBezTo>
                    <a:pt x="3107159" y="16061"/>
                    <a:pt x="3110681" y="24564"/>
                    <a:pt x="3110681" y="33430"/>
                  </a:cubicBezTo>
                  <a:lnTo>
                    <a:pt x="3110681" y="259353"/>
                  </a:lnTo>
                  <a:cubicBezTo>
                    <a:pt x="3110681" y="277816"/>
                    <a:pt x="3095714" y="292783"/>
                    <a:pt x="3077251" y="292783"/>
                  </a:cubicBezTo>
                  <a:lnTo>
                    <a:pt x="33430" y="292783"/>
                  </a:lnTo>
                  <a:cubicBezTo>
                    <a:pt x="24564" y="292783"/>
                    <a:pt x="16061" y="289261"/>
                    <a:pt x="9791" y="282992"/>
                  </a:cubicBezTo>
                  <a:cubicBezTo>
                    <a:pt x="3522" y="276723"/>
                    <a:pt x="0" y="268219"/>
                    <a:pt x="0" y="259353"/>
                  </a:cubicBezTo>
                  <a:lnTo>
                    <a:pt x="0" y="33430"/>
                  </a:lnTo>
                  <a:cubicBezTo>
                    <a:pt x="0" y="24564"/>
                    <a:pt x="3522" y="16061"/>
                    <a:pt x="9791" y="9791"/>
                  </a:cubicBezTo>
                  <a:cubicBezTo>
                    <a:pt x="16061" y="3522"/>
                    <a:pt x="24564" y="0"/>
                    <a:pt x="33430" y="0"/>
                  </a:cubicBezTo>
                  <a:close/>
                </a:path>
              </a:pathLst>
            </a:custGeom>
            <a:solidFill>
              <a:srgbClr val="3668C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10681" cy="330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84767" y="2484727"/>
            <a:ext cx="8696864" cy="7136459"/>
            <a:chOff x="0" y="0"/>
            <a:chExt cx="2290532" cy="18795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90532" cy="1879561"/>
            </a:xfrm>
            <a:custGeom>
              <a:avLst/>
              <a:gdLst/>
              <a:ahLst/>
              <a:cxnLst/>
              <a:rect r="r" b="b" t="t" l="l"/>
              <a:pathLst>
                <a:path h="1879561" w="2290532">
                  <a:moveTo>
                    <a:pt x="45400" y="0"/>
                  </a:moveTo>
                  <a:lnTo>
                    <a:pt x="2245132" y="0"/>
                  </a:lnTo>
                  <a:cubicBezTo>
                    <a:pt x="2257173" y="0"/>
                    <a:pt x="2268721" y="4783"/>
                    <a:pt x="2277235" y="13297"/>
                  </a:cubicBezTo>
                  <a:cubicBezTo>
                    <a:pt x="2285749" y="21812"/>
                    <a:pt x="2290532" y="33359"/>
                    <a:pt x="2290532" y="45400"/>
                  </a:cubicBezTo>
                  <a:lnTo>
                    <a:pt x="2290532" y="1834161"/>
                  </a:lnTo>
                  <a:cubicBezTo>
                    <a:pt x="2290532" y="1846202"/>
                    <a:pt x="2285749" y="1857750"/>
                    <a:pt x="2277235" y="1866264"/>
                  </a:cubicBezTo>
                  <a:cubicBezTo>
                    <a:pt x="2268721" y="1874778"/>
                    <a:pt x="2257173" y="1879561"/>
                    <a:pt x="2245132" y="1879561"/>
                  </a:cubicBezTo>
                  <a:lnTo>
                    <a:pt x="45400" y="1879561"/>
                  </a:lnTo>
                  <a:cubicBezTo>
                    <a:pt x="33359" y="1879561"/>
                    <a:pt x="21812" y="1874778"/>
                    <a:pt x="13297" y="1866264"/>
                  </a:cubicBezTo>
                  <a:cubicBezTo>
                    <a:pt x="4783" y="1857750"/>
                    <a:pt x="0" y="1846202"/>
                    <a:pt x="0" y="1834161"/>
                  </a:cubicBezTo>
                  <a:lnTo>
                    <a:pt x="0" y="45400"/>
                  </a:lnTo>
                  <a:cubicBezTo>
                    <a:pt x="0" y="33359"/>
                    <a:pt x="4783" y="21812"/>
                    <a:pt x="13297" y="13297"/>
                  </a:cubicBezTo>
                  <a:cubicBezTo>
                    <a:pt x="21812" y="4783"/>
                    <a:pt x="33359" y="0"/>
                    <a:pt x="45400" y="0"/>
                  </a:cubicBezTo>
                  <a:close/>
                </a:path>
              </a:pathLst>
            </a:custGeom>
            <a:solidFill>
              <a:srgbClr val="F7F0E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90532" cy="1917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131581" y="2606871"/>
            <a:ext cx="8371682" cy="6888093"/>
          </a:xfrm>
          <a:custGeom>
            <a:avLst/>
            <a:gdLst/>
            <a:ahLst/>
            <a:cxnLst/>
            <a:rect r="r" b="b" t="t" l="l"/>
            <a:pathLst>
              <a:path h="6888093" w="8371682">
                <a:moveTo>
                  <a:pt x="0" y="0"/>
                </a:moveTo>
                <a:lnTo>
                  <a:pt x="8371682" y="0"/>
                </a:lnTo>
                <a:lnTo>
                  <a:pt x="8371682" y="6888093"/>
                </a:lnTo>
                <a:lnTo>
                  <a:pt x="0" y="6888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6084" y="392113"/>
            <a:ext cx="16955831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spc="49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Herramientas y tecnologías clave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1294908"/>
            <a:chOff x="0" y="0"/>
            <a:chExt cx="4274726" cy="341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341046"/>
            </a:xfrm>
            <a:custGeom>
              <a:avLst/>
              <a:gdLst/>
              <a:ahLst/>
              <a:cxnLst/>
              <a:rect r="r" b="b" t="t" l="l"/>
              <a:pathLst>
                <a:path h="341046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316719"/>
                  </a:lnTo>
                  <a:cubicBezTo>
                    <a:pt x="4274726" y="330154"/>
                    <a:pt x="4263834" y="341046"/>
                    <a:pt x="4250399" y="341046"/>
                  </a:cubicBezTo>
                  <a:lnTo>
                    <a:pt x="24327" y="341046"/>
                  </a:lnTo>
                  <a:cubicBezTo>
                    <a:pt x="10891" y="341046"/>
                    <a:pt x="0" y="330154"/>
                    <a:pt x="0" y="31671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955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379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75766" y="3563522"/>
            <a:ext cx="4255378" cy="5113094"/>
            <a:chOff x="0" y="0"/>
            <a:chExt cx="1120758" cy="13466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0758" cy="1346659"/>
            </a:xfrm>
            <a:custGeom>
              <a:avLst/>
              <a:gdLst/>
              <a:ahLst/>
              <a:cxnLst/>
              <a:rect r="r" b="b" t="t" l="l"/>
              <a:pathLst>
                <a:path h="1346659" w="1120758">
                  <a:moveTo>
                    <a:pt x="92786" y="0"/>
                  </a:moveTo>
                  <a:lnTo>
                    <a:pt x="1027972" y="0"/>
                  </a:lnTo>
                  <a:cubicBezTo>
                    <a:pt x="1052581" y="0"/>
                    <a:pt x="1076181" y="9776"/>
                    <a:pt x="1093582" y="27176"/>
                  </a:cubicBezTo>
                  <a:cubicBezTo>
                    <a:pt x="1110982" y="44577"/>
                    <a:pt x="1120758" y="68177"/>
                    <a:pt x="1120758" y="92786"/>
                  </a:cubicBezTo>
                  <a:lnTo>
                    <a:pt x="1120758" y="1253873"/>
                  </a:lnTo>
                  <a:cubicBezTo>
                    <a:pt x="1120758" y="1305117"/>
                    <a:pt x="1079216" y="1346659"/>
                    <a:pt x="1027972" y="1346659"/>
                  </a:cubicBezTo>
                  <a:lnTo>
                    <a:pt x="92786" y="1346659"/>
                  </a:lnTo>
                  <a:cubicBezTo>
                    <a:pt x="41542" y="1346659"/>
                    <a:pt x="0" y="1305117"/>
                    <a:pt x="0" y="1253873"/>
                  </a:cubicBezTo>
                  <a:lnTo>
                    <a:pt x="0" y="92786"/>
                  </a:lnTo>
                  <a:cubicBezTo>
                    <a:pt x="0" y="41542"/>
                    <a:pt x="41542" y="0"/>
                    <a:pt x="92786" y="0"/>
                  </a:cubicBezTo>
                  <a:close/>
                </a:path>
              </a:pathLst>
            </a:custGeom>
            <a:solidFill>
              <a:srgbClr val="19555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20758" cy="1384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28250" y="4308568"/>
            <a:ext cx="1081223" cy="1125175"/>
          </a:xfrm>
          <a:custGeom>
            <a:avLst/>
            <a:gdLst/>
            <a:ahLst/>
            <a:cxnLst/>
            <a:rect r="r" b="b" t="t" l="l"/>
            <a:pathLst>
              <a:path h="1125175" w="1081223">
                <a:moveTo>
                  <a:pt x="0" y="0"/>
                </a:moveTo>
                <a:lnTo>
                  <a:pt x="1081223" y="0"/>
                </a:lnTo>
                <a:lnTo>
                  <a:pt x="1081223" y="1125174"/>
                </a:lnTo>
                <a:lnTo>
                  <a:pt x="0" y="1125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8250" y="5662342"/>
            <a:ext cx="1126498" cy="1126498"/>
          </a:xfrm>
          <a:custGeom>
            <a:avLst/>
            <a:gdLst/>
            <a:ahLst/>
            <a:cxnLst/>
            <a:rect r="r" b="b" t="t" l="l"/>
            <a:pathLst>
              <a:path h="1126498" w="1126498">
                <a:moveTo>
                  <a:pt x="0" y="0"/>
                </a:moveTo>
                <a:lnTo>
                  <a:pt x="1126498" y="0"/>
                </a:lnTo>
                <a:lnTo>
                  <a:pt x="1126498" y="1126498"/>
                </a:lnTo>
                <a:lnTo>
                  <a:pt x="0" y="1126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8474" y="7072838"/>
            <a:ext cx="1266049" cy="1266049"/>
          </a:xfrm>
          <a:custGeom>
            <a:avLst/>
            <a:gdLst/>
            <a:ahLst/>
            <a:cxnLst/>
            <a:rect r="r" b="b" t="t" l="l"/>
            <a:pathLst>
              <a:path h="1266049" w="1266049">
                <a:moveTo>
                  <a:pt x="0" y="0"/>
                </a:moveTo>
                <a:lnTo>
                  <a:pt x="1266050" y="0"/>
                </a:lnTo>
                <a:lnTo>
                  <a:pt x="1266050" y="1266049"/>
                </a:lnTo>
                <a:lnTo>
                  <a:pt x="0" y="1266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68396" y="3563522"/>
            <a:ext cx="6636634" cy="4645644"/>
          </a:xfrm>
          <a:custGeom>
            <a:avLst/>
            <a:gdLst/>
            <a:ahLst/>
            <a:cxnLst/>
            <a:rect r="r" b="b" t="t" l="l"/>
            <a:pathLst>
              <a:path h="4645644" w="6636634">
                <a:moveTo>
                  <a:pt x="0" y="0"/>
                </a:moveTo>
                <a:lnTo>
                  <a:pt x="6636635" y="0"/>
                </a:lnTo>
                <a:lnTo>
                  <a:pt x="6636635" y="4645644"/>
                </a:lnTo>
                <a:lnTo>
                  <a:pt x="0" y="4645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82657" y="724776"/>
            <a:ext cx="14322686" cy="145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5"/>
              </a:lnSpc>
            </a:pPr>
            <a:r>
              <a:rPr lang="en-US" sz="8539" b="true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Proceso de trabajo individual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5766" y="3633735"/>
            <a:ext cx="4255378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Herramientas usadas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03455" y="4695189"/>
            <a:ext cx="1162799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03455" y="5972861"/>
            <a:ext cx="1336353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Draw.io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07787" y="7453132"/>
            <a:ext cx="2127689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Google Docs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91030" y="8228306"/>
            <a:ext cx="5391368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Ejemplo diagrama UML draw.io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3584" y="302925"/>
            <a:ext cx="16007980" cy="1823890"/>
            <a:chOff x="0" y="0"/>
            <a:chExt cx="4216093" cy="4803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16093" cy="480366"/>
            </a:xfrm>
            <a:custGeom>
              <a:avLst/>
              <a:gdLst/>
              <a:ahLst/>
              <a:cxnLst/>
              <a:rect r="r" b="b" t="t" l="l"/>
              <a:pathLst>
                <a:path h="480366" w="4216093">
                  <a:moveTo>
                    <a:pt x="24665" y="0"/>
                  </a:moveTo>
                  <a:lnTo>
                    <a:pt x="4191428" y="0"/>
                  </a:lnTo>
                  <a:cubicBezTo>
                    <a:pt x="4197970" y="0"/>
                    <a:pt x="4204244" y="2599"/>
                    <a:pt x="4208869" y="7224"/>
                  </a:cubicBezTo>
                  <a:cubicBezTo>
                    <a:pt x="4213495" y="11850"/>
                    <a:pt x="4216093" y="18123"/>
                    <a:pt x="4216093" y="24665"/>
                  </a:cubicBezTo>
                  <a:lnTo>
                    <a:pt x="4216093" y="455701"/>
                  </a:lnTo>
                  <a:cubicBezTo>
                    <a:pt x="4216093" y="469323"/>
                    <a:pt x="4205051" y="480366"/>
                    <a:pt x="4191428" y="480366"/>
                  </a:cubicBezTo>
                  <a:lnTo>
                    <a:pt x="24665" y="480366"/>
                  </a:lnTo>
                  <a:cubicBezTo>
                    <a:pt x="11043" y="480366"/>
                    <a:pt x="0" y="469323"/>
                    <a:pt x="0" y="455701"/>
                  </a:cubicBezTo>
                  <a:lnTo>
                    <a:pt x="0" y="24665"/>
                  </a:lnTo>
                  <a:cubicBezTo>
                    <a:pt x="0" y="11043"/>
                    <a:pt x="11043" y="0"/>
                    <a:pt x="24665" y="0"/>
                  </a:cubicBezTo>
                  <a:close/>
                </a:path>
              </a:pathLst>
            </a:custGeom>
            <a:solidFill>
              <a:srgbClr val="4590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16093" cy="518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60705" y="3064011"/>
            <a:ext cx="3953870" cy="4285200"/>
            <a:chOff x="0" y="0"/>
            <a:chExt cx="1041348" cy="11286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1348" cy="1128612"/>
            </a:xfrm>
            <a:custGeom>
              <a:avLst/>
              <a:gdLst/>
              <a:ahLst/>
              <a:cxnLst/>
              <a:rect r="r" b="b" t="t" l="l"/>
              <a:pathLst>
                <a:path h="1128612" w="1041348">
                  <a:moveTo>
                    <a:pt x="99861" y="0"/>
                  </a:moveTo>
                  <a:lnTo>
                    <a:pt x="941487" y="0"/>
                  </a:lnTo>
                  <a:cubicBezTo>
                    <a:pt x="996639" y="0"/>
                    <a:pt x="1041348" y="44709"/>
                    <a:pt x="1041348" y="99861"/>
                  </a:cubicBezTo>
                  <a:lnTo>
                    <a:pt x="1041348" y="1028751"/>
                  </a:lnTo>
                  <a:cubicBezTo>
                    <a:pt x="1041348" y="1055236"/>
                    <a:pt x="1030827" y="1080636"/>
                    <a:pt x="1012100" y="1099364"/>
                  </a:cubicBezTo>
                  <a:cubicBezTo>
                    <a:pt x="993372" y="1118091"/>
                    <a:pt x="967972" y="1128612"/>
                    <a:pt x="941487" y="1128612"/>
                  </a:cubicBezTo>
                  <a:lnTo>
                    <a:pt x="99861" y="1128612"/>
                  </a:lnTo>
                  <a:cubicBezTo>
                    <a:pt x="44709" y="1128612"/>
                    <a:pt x="0" y="1083903"/>
                    <a:pt x="0" y="1028751"/>
                  </a:cubicBezTo>
                  <a:lnTo>
                    <a:pt x="0" y="99861"/>
                  </a:lnTo>
                  <a:cubicBezTo>
                    <a:pt x="0" y="44709"/>
                    <a:pt x="44709" y="0"/>
                    <a:pt x="9986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41348" cy="1166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857041" y="3383858"/>
            <a:ext cx="1161198" cy="1661822"/>
          </a:xfrm>
          <a:custGeom>
            <a:avLst/>
            <a:gdLst/>
            <a:ahLst/>
            <a:cxnLst/>
            <a:rect r="r" b="b" t="t" l="l"/>
            <a:pathLst>
              <a:path h="1661822" w="1161198">
                <a:moveTo>
                  <a:pt x="0" y="0"/>
                </a:moveTo>
                <a:lnTo>
                  <a:pt x="1161198" y="0"/>
                </a:lnTo>
                <a:lnTo>
                  <a:pt x="1161198" y="1661822"/>
                </a:lnTo>
                <a:lnTo>
                  <a:pt x="0" y="1661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979283" y="3064011"/>
            <a:ext cx="3953870" cy="4285200"/>
            <a:chOff x="0" y="0"/>
            <a:chExt cx="1041348" cy="11286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1348" cy="1128612"/>
            </a:xfrm>
            <a:custGeom>
              <a:avLst/>
              <a:gdLst/>
              <a:ahLst/>
              <a:cxnLst/>
              <a:rect r="r" b="b" t="t" l="l"/>
              <a:pathLst>
                <a:path h="1128612" w="1041348">
                  <a:moveTo>
                    <a:pt x="99861" y="0"/>
                  </a:moveTo>
                  <a:lnTo>
                    <a:pt x="941487" y="0"/>
                  </a:lnTo>
                  <a:cubicBezTo>
                    <a:pt x="996639" y="0"/>
                    <a:pt x="1041348" y="44709"/>
                    <a:pt x="1041348" y="99861"/>
                  </a:cubicBezTo>
                  <a:lnTo>
                    <a:pt x="1041348" y="1028751"/>
                  </a:lnTo>
                  <a:cubicBezTo>
                    <a:pt x="1041348" y="1055236"/>
                    <a:pt x="1030827" y="1080636"/>
                    <a:pt x="1012100" y="1099364"/>
                  </a:cubicBezTo>
                  <a:cubicBezTo>
                    <a:pt x="993372" y="1118091"/>
                    <a:pt x="967972" y="1128612"/>
                    <a:pt x="941487" y="1128612"/>
                  </a:cubicBezTo>
                  <a:lnTo>
                    <a:pt x="99861" y="1128612"/>
                  </a:lnTo>
                  <a:cubicBezTo>
                    <a:pt x="44709" y="1128612"/>
                    <a:pt x="0" y="1083903"/>
                    <a:pt x="0" y="1028751"/>
                  </a:cubicBezTo>
                  <a:lnTo>
                    <a:pt x="0" y="99861"/>
                  </a:lnTo>
                  <a:cubicBezTo>
                    <a:pt x="0" y="44709"/>
                    <a:pt x="44709" y="0"/>
                    <a:pt x="9986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41348" cy="1166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009496" y="3383858"/>
            <a:ext cx="1893444" cy="1959580"/>
          </a:xfrm>
          <a:custGeom>
            <a:avLst/>
            <a:gdLst/>
            <a:ahLst/>
            <a:cxnLst/>
            <a:rect r="r" b="b" t="t" l="l"/>
            <a:pathLst>
              <a:path h="1959580" w="1893444">
                <a:moveTo>
                  <a:pt x="0" y="0"/>
                </a:moveTo>
                <a:lnTo>
                  <a:pt x="1893444" y="0"/>
                </a:lnTo>
                <a:lnTo>
                  <a:pt x="1893444" y="1959580"/>
                </a:lnTo>
                <a:lnTo>
                  <a:pt x="0" y="1959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495128" y="3064011"/>
            <a:ext cx="3953870" cy="4285200"/>
            <a:chOff x="0" y="0"/>
            <a:chExt cx="1041348" cy="11286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1348" cy="1128612"/>
            </a:xfrm>
            <a:custGeom>
              <a:avLst/>
              <a:gdLst/>
              <a:ahLst/>
              <a:cxnLst/>
              <a:rect r="r" b="b" t="t" l="l"/>
              <a:pathLst>
                <a:path h="1128612" w="1041348">
                  <a:moveTo>
                    <a:pt x="99861" y="0"/>
                  </a:moveTo>
                  <a:lnTo>
                    <a:pt x="941487" y="0"/>
                  </a:lnTo>
                  <a:cubicBezTo>
                    <a:pt x="996639" y="0"/>
                    <a:pt x="1041348" y="44709"/>
                    <a:pt x="1041348" y="99861"/>
                  </a:cubicBezTo>
                  <a:lnTo>
                    <a:pt x="1041348" y="1028751"/>
                  </a:lnTo>
                  <a:cubicBezTo>
                    <a:pt x="1041348" y="1055236"/>
                    <a:pt x="1030827" y="1080636"/>
                    <a:pt x="1012100" y="1099364"/>
                  </a:cubicBezTo>
                  <a:cubicBezTo>
                    <a:pt x="993372" y="1118091"/>
                    <a:pt x="967972" y="1128612"/>
                    <a:pt x="941487" y="1128612"/>
                  </a:cubicBezTo>
                  <a:lnTo>
                    <a:pt x="99861" y="1128612"/>
                  </a:lnTo>
                  <a:cubicBezTo>
                    <a:pt x="44709" y="1128612"/>
                    <a:pt x="0" y="1083903"/>
                    <a:pt x="0" y="1028751"/>
                  </a:cubicBezTo>
                  <a:lnTo>
                    <a:pt x="0" y="99861"/>
                  </a:lnTo>
                  <a:cubicBezTo>
                    <a:pt x="0" y="44709"/>
                    <a:pt x="44709" y="0"/>
                    <a:pt x="9986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41348" cy="1166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649558" y="3482740"/>
            <a:ext cx="1645008" cy="1464057"/>
          </a:xfrm>
          <a:custGeom>
            <a:avLst/>
            <a:gdLst/>
            <a:ahLst/>
            <a:cxnLst/>
            <a:rect r="r" b="b" t="t" l="l"/>
            <a:pathLst>
              <a:path h="1464057" w="1645008">
                <a:moveTo>
                  <a:pt x="0" y="0"/>
                </a:moveTo>
                <a:lnTo>
                  <a:pt x="1645009" y="0"/>
                </a:lnTo>
                <a:lnTo>
                  <a:pt x="1645009" y="1464058"/>
                </a:lnTo>
                <a:lnTo>
                  <a:pt x="0" y="14640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4010972" y="3064011"/>
            <a:ext cx="3953870" cy="4285200"/>
            <a:chOff x="0" y="0"/>
            <a:chExt cx="1041348" cy="11286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1348" cy="1128612"/>
            </a:xfrm>
            <a:custGeom>
              <a:avLst/>
              <a:gdLst/>
              <a:ahLst/>
              <a:cxnLst/>
              <a:rect r="r" b="b" t="t" l="l"/>
              <a:pathLst>
                <a:path h="1128612" w="1041348">
                  <a:moveTo>
                    <a:pt x="99861" y="0"/>
                  </a:moveTo>
                  <a:lnTo>
                    <a:pt x="941487" y="0"/>
                  </a:lnTo>
                  <a:cubicBezTo>
                    <a:pt x="996639" y="0"/>
                    <a:pt x="1041348" y="44709"/>
                    <a:pt x="1041348" y="99861"/>
                  </a:cubicBezTo>
                  <a:lnTo>
                    <a:pt x="1041348" y="1028751"/>
                  </a:lnTo>
                  <a:cubicBezTo>
                    <a:pt x="1041348" y="1055236"/>
                    <a:pt x="1030827" y="1080636"/>
                    <a:pt x="1012100" y="1099364"/>
                  </a:cubicBezTo>
                  <a:cubicBezTo>
                    <a:pt x="993372" y="1118091"/>
                    <a:pt x="967972" y="1128612"/>
                    <a:pt x="941487" y="1128612"/>
                  </a:cubicBezTo>
                  <a:lnTo>
                    <a:pt x="99861" y="1128612"/>
                  </a:lnTo>
                  <a:cubicBezTo>
                    <a:pt x="44709" y="1128612"/>
                    <a:pt x="0" y="1083903"/>
                    <a:pt x="0" y="1028751"/>
                  </a:cubicBezTo>
                  <a:lnTo>
                    <a:pt x="0" y="99861"/>
                  </a:lnTo>
                  <a:cubicBezTo>
                    <a:pt x="0" y="44709"/>
                    <a:pt x="44709" y="0"/>
                    <a:pt x="9986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041348" cy="1166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411147" y="3383858"/>
            <a:ext cx="1220658" cy="1464057"/>
          </a:xfrm>
          <a:custGeom>
            <a:avLst/>
            <a:gdLst/>
            <a:ahLst/>
            <a:cxnLst/>
            <a:rect r="r" b="b" t="t" l="l"/>
            <a:pathLst>
              <a:path h="1464057" w="1220658">
                <a:moveTo>
                  <a:pt x="0" y="0"/>
                </a:moveTo>
                <a:lnTo>
                  <a:pt x="1220658" y="0"/>
                </a:lnTo>
                <a:lnTo>
                  <a:pt x="1220658" y="1464057"/>
                </a:lnTo>
                <a:lnTo>
                  <a:pt x="0" y="14640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44861" y="345873"/>
            <a:ext cx="1551443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7F0E3"/>
                </a:solidFill>
                <a:latin typeface="Oswald Bold"/>
                <a:ea typeface="Oswald Bold"/>
                <a:cs typeface="Oswald Bold"/>
                <a:sym typeface="Oswald Bold"/>
              </a:rPr>
              <a:t>Ética, Seguridad y Cumplimiento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5269" y="5262280"/>
            <a:ext cx="2464743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CIFRADO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C1FF72"/>
                </a:solidFill>
                <a:latin typeface="Tenor Sans"/>
                <a:ea typeface="Tenor Sans"/>
                <a:cs typeface="Tenor Sans"/>
                <a:sym typeface="Tenor Sans"/>
              </a:rPr>
              <a:t>AES 256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085506" y="5803511"/>
            <a:ext cx="3741423" cy="852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</a:pPr>
            <a:r>
              <a:rPr lang="en-US" sz="2433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PROTECCIÓN DE APIS</a:t>
            </a:r>
          </a:p>
          <a:p>
            <a:pPr algn="ctr">
              <a:lnSpc>
                <a:spcPts val="3406"/>
              </a:lnSpc>
            </a:pPr>
            <a:r>
              <a:rPr lang="en-US" sz="2433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VIA </a:t>
            </a:r>
            <a:r>
              <a:rPr lang="en-US" sz="2433">
                <a:solidFill>
                  <a:srgbClr val="C1FF72"/>
                </a:solidFill>
                <a:latin typeface="Tenor Sans"/>
                <a:ea typeface="Tenor Sans"/>
                <a:cs typeface="Tenor Sans"/>
                <a:sym typeface="Tenor Sans"/>
              </a:rPr>
              <a:t>API GATEWAY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01351" y="5374886"/>
            <a:ext cx="3741423" cy="1709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</a:pPr>
            <a:r>
              <a:rPr lang="en-US" sz="2433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ACCESIBILIDAD</a:t>
            </a:r>
          </a:p>
          <a:p>
            <a:pPr algn="ctr">
              <a:lnSpc>
                <a:spcPts val="3406"/>
              </a:lnSpc>
            </a:pPr>
          </a:p>
          <a:p>
            <a:pPr algn="ctr">
              <a:lnSpc>
                <a:spcPts val="3406"/>
              </a:lnSpc>
            </a:pPr>
            <a:r>
              <a:rPr lang="en-US" sz="2433">
                <a:solidFill>
                  <a:srgbClr val="C1FF72"/>
                </a:solidFill>
                <a:latin typeface="Tenor Sans"/>
                <a:ea typeface="Tenor Sans"/>
                <a:cs typeface="Tenor Sans"/>
                <a:sym typeface="Tenor Sans"/>
              </a:rPr>
              <a:t>CUMPLIMIENTO WCAG AA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117196" y="4946261"/>
            <a:ext cx="3741423" cy="213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</a:pPr>
            <a:r>
              <a:rPr lang="en-US" sz="2433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DISPONIBILIDAD</a:t>
            </a:r>
          </a:p>
          <a:p>
            <a:pPr algn="ctr">
              <a:lnSpc>
                <a:spcPts val="3406"/>
              </a:lnSpc>
            </a:pPr>
          </a:p>
          <a:p>
            <a:pPr algn="ctr">
              <a:lnSpc>
                <a:spcPts val="3406"/>
              </a:lnSpc>
            </a:pPr>
            <a:r>
              <a:rPr lang="en-US" sz="2433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ALTA DISPONIBILIDAD </a:t>
            </a:r>
          </a:p>
          <a:p>
            <a:pPr algn="ctr">
              <a:lnSpc>
                <a:spcPts val="3406"/>
              </a:lnSpc>
            </a:pPr>
            <a:r>
              <a:rPr lang="en-US" sz="2433">
                <a:solidFill>
                  <a:srgbClr val="C1FF72"/>
                </a:solidFill>
                <a:latin typeface="Tenor Sans"/>
                <a:ea typeface="Tenor Sans"/>
                <a:cs typeface="Tenor Sans"/>
                <a:sym typeface="Tenor Sans"/>
              </a:rPr>
              <a:t>Y TOLERANCIA A FALLOS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2101" y="3408874"/>
            <a:ext cx="5799853" cy="2313940"/>
            <a:chOff x="0" y="0"/>
            <a:chExt cx="1527533" cy="6094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7533" cy="609433"/>
            </a:xfrm>
            <a:custGeom>
              <a:avLst/>
              <a:gdLst/>
              <a:ahLst/>
              <a:cxnLst/>
              <a:rect r="r" b="b" t="t" l="l"/>
              <a:pathLst>
                <a:path h="609433" w="1527533">
                  <a:moveTo>
                    <a:pt x="0" y="0"/>
                  </a:moveTo>
                  <a:lnTo>
                    <a:pt x="1527533" y="0"/>
                  </a:lnTo>
                  <a:lnTo>
                    <a:pt x="1527533" y="609433"/>
                  </a:lnTo>
                  <a:lnTo>
                    <a:pt x="0" y="609433"/>
                  </a:lnTo>
                  <a:close/>
                </a:path>
              </a:pathLst>
            </a:custGeom>
            <a:solidFill>
              <a:srgbClr val="1417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27533" cy="647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104706" y="494416"/>
            <a:ext cx="6078587" cy="124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2101" y="3342199"/>
            <a:ext cx="6078587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arquitectura de microservicios resuelve con efectividad los desafíos que presentaba el monolíto.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753692" y="3408874"/>
            <a:ext cx="5799853" cy="2313940"/>
            <a:chOff x="0" y="0"/>
            <a:chExt cx="1527533" cy="6094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27533" cy="609433"/>
            </a:xfrm>
            <a:custGeom>
              <a:avLst/>
              <a:gdLst/>
              <a:ahLst/>
              <a:cxnLst/>
              <a:rect r="r" b="b" t="t" l="l"/>
              <a:pathLst>
                <a:path h="609433" w="1527533">
                  <a:moveTo>
                    <a:pt x="0" y="0"/>
                  </a:moveTo>
                  <a:lnTo>
                    <a:pt x="1527533" y="0"/>
                  </a:lnTo>
                  <a:lnTo>
                    <a:pt x="1527533" y="609433"/>
                  </a:lnTo>
                  <a:lnTo>
                    <a:pt x="0" y="609433"/>
                  </a:lnTo>
                  <a:close/>
                </a:path>
              </a:pathLst>
            </a:custGeom>
            <a:solidFill>
              <a:srgbClr val="14171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27533" cy="647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887742" y="3342199"/>
            <a:ext cx="566580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habilita la posibilidad de expansión de la empresa, y se mejora la agilidad del negocio.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389766" y="3408874"/>
            <a:ext cx="3961085" cy="2989406"/>
            <a:chOff x="0" y="0"/>
            <a:chExt cx="1043249" cy="7873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3249" cy="787333"/>
            </a:xfrm>
            <a:custGeom>
              <a:avLst/>
              <a:gdLst/>
              <a:ahLst/>
              <a:cxnLst/>
              <a:rect r="r" b="b" t="t" l="l"/>
              <a:pathLst>
                <a:path h="787333" w="1043249">
                  <a:moveTo>
                    <a:pt x="0" y="0"/>
                  </a:moveTo>
                  <a:lnTo>
                    <a:pt x="1043249" y="0"/>
                  </a:lnTo>
                  <a:lnTo>
                    <a:pt x="1043249" y="787333"/>
                  </a:lnTo>
                  <a:lnTo>
                    <a:pt x="0" y="787333"/>
                  </a:lnTo>
                  <a:close/>
                </a:path>
              </a:pathLst>
            </a:custGeom>
            <a:solidFill>
              <a:srgbClr val="14171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43249" cy="825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389766" y="3342199"/>
            <a:ext cx="3869534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diseño y las tecnologías se ajustan adecuadamente al proyecto.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97551" y="2073788"/>
            <a:ext cx="5761749" cy="8394806"/>
          </a:xfrm>
          <a:custGeom>
            <a:avLst/>
            <a:gdLst/>
            <a:ahLst/>
            <a:cxnLst/>
            <a:rect r="r" b="b" t="t" l="l"/>
            <a:pathLst>
              <a:path h="8394806" w="5761749">
                <a:moveTo>
                  <a:pt x="0" y="0"/>
                </a:moveTo>
                <a:lnTo>
                  <a:pt x="5761749" y="0"/>
                </a:lnTo>
                <a:lnTo>
                  <a:pt x="5761749" y="8394807"/>
                </a:lnTo>
                <a:lnTo>
                  <a:pt x="0" y="8394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33238" y="3576956"/>
            <a:ext cx="736431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Gracia gente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DAGkFeaPLp0</dc:identifier>
  <dcterms:modified xsi:type="dcterms:W3CDTF">2011-08-01T06:04:30Z</dcterms:modified>
  <cp:revision>1</cp:revision>
  <dc:title>Migración a microservicios: EcoMarket SPA</dc:title>
</cp:coreProperties>
</file>